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479" r:id="rId3"/>
    <p:sldId id="466" r:id="rId4"/>
    <p:sldId id="468" r:id="rId5"/>
    <p:sldId id="405" r:id="rId6"/>
    <p:sldId id="406" r:id="rId7"/>
    <p:sldId id="379" r:id="rId8"/>
    <p:sldId id="480" r:id="rId9"/>
    <p:sldId id="453" r:id="rId10"/>
    <p:sldId id="481" r:id="rId11"/>
    <p:sldId id="482" r:id="rId12"/>
    <p:sldId id="483" r:id="rId13"/>
    <p:sldId id="484" r:id="rId14"/>
    <p:sldId id="486" r:id="rId15"/>
    <p:sldId id="487" r:id="rId16"/>
    <p:sldId id="488" r:id="rId17"/>
    <p:sldId id="485" r:id="rId18"/>
    <p:sldId id="408" r:id="rId19"/>
    <p:sldId id="409" r:id="rId20"/>
    <p:sldId id="411" r:id="rId21"/>
    <p:sldId id="467" r:id="rId22"/>
    <p:sldId id="470" r:id="rId23"/>
    <p:sldId id="40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F9-4A46-B54F-1C643E987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4"/>
          <c:order val="0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923-4FD9-9B84-FF2997903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3"/>
          <c:order val="0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CE5-46C3-B232-C7D60ED09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1"/>
          <c:order val="0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564-40DB-948D-628CB083A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585" y="1456347"/>
            <a:ext cx="11286392" cy="5041167"/>
          </a:xfrm>
        </p:spPr>
        <p:txBody>
          <a:bodyPr/>
          <a:lstStyle/>
          <a:p>
            <a:r>
              <a:rPr lang="ru-RU" dirty="0"/>
              <a:t>1.  Укажете на типичную особенность архитектуры </a:t>
            </a:r>
            <a:r>
              <a:rPr lang="en-US" dirty="0" err="1"/>
              <a:t>LeNet</a:t>
            </a:r>
            <a:r>
              <a:rPr lang="en-US" dirty="0"/>
              <a:t> 1998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Архитектура имеет 5 слоев, среди которых 3 </a:t>
            </a:r>
            <a:r>
              <a:rPr lang="ru-RU" dirty="0" err="1"/>
              <a:t>полносвязных</a:t>
            </a:r>
            <a:r>
              <a:rPr lang="ru-RU" dirty="0"/>
              <a:t> и два сверточных.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Архитектура имеет 5 слоев, среди которых 3 сверточных и два </a:t>
            </a:r>
            <a:r>
              <a:rPr lang="ru-RU" dirty="0" err="1"/>
              <a:t>полносвязных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Архитектура имеет 5 слоев в кодировщике признаков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57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585" y="1456347"/>
            <a:ext cx="11286392" cy="5041167"/>
          </a:xfrm>
        </p:spPr>
        <p:txBody>
          <a:bodyPr/>
          <a:lstStyle/>
          <a:p>
            <a:r>
              <a:rPr lang="ru-RU" dirty="0"/>
              <a:t>2.  Укажете на особенности операции </a:t>
            </a:r>
            <a:r>
              <a:rPr lang="ru-RU" dirty="0" err="1"/>
              <a:t>пулинг</a:t>
            </a:r>
            <a:r>
              <a:rPr lang="ru-RU" dirty="0"/>
              <a:t>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Основная идея - сжатие размерности за счет сохранение одного из группы </a:t>
            </a:r>
            <a:r>
              <a:rPr lang="ru-RU" dirty="0" err="1"/>
              <a:t>скоррелированных</a:t>
            </a:r>
            <a:r>
              <a:rPr lang="ru-RU" dirty="0"/>
              <a:t> пикселей.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Основная идея - сжатие размерности за счет удаление одного из группы </a:t>
            </a:r>
            <a:r>
              <a:rPr lang="ru-RU" dirty="0" err="1"/>
              <a:t>скоррелированных</a:t>
            </a:r>
            <a:r>
              <a:rPr lang="ru-RU" dirty="0"/>
              <a:t> пикселей.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Основная идея - сжатие размерности за счет поиска только пикселей с максимальной интенсивностью на всем изображении и их сохранения 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263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585" y="1456347"/>
            <a:ext cx="11286392" cy="5041167"/>
          </a:xfrm>
        </p:spPr>
        <p:txBody>
          <a:bodyPr/>
          <a:lstStyle/>
          <a:p>
            <a:r>
              <a:rPr lang="ru-RU" dirty="0"/>
              <a:t>3.  Укажете на утверждение, </a:t>
            </a:r>
            <a:r>
              <a:rPr lang="ru-RU" u="sng" dirty="0"/>
              <a:t>несоответствующие </a:t>
            </a:r>
            <a:r>
              <a:rPr lang="ru-RU" dirty="0"/>
              <a:t>особенностям  обучения нейронных сетей, предложенные для архитектуры </a:t>
            </a:r>
            <a:r>
              <a:rPr lang="en-US" dirty="0" err="1"/>
              <a:t>LeNet</a:t>
            </a:r>
            <a:r>
              <a:rPr lang="ru-RU" dirty="0"/>
              <a:t> 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 err="1"/>
              <a:t>Валидационная</a:t>
            </a:r>
            <a:r>
              <a:rPr lang="ru-RU" dirty="0"/>
              <a:t> выборка может быть выбрана случайным образом независимо для каждой эпохи обучения.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Метод стохастического градиентного спуска с моментом </a:t>
            </a:r>
            <a:r>
              <a:rPr lang="en-US" dirty="0"/>
              <a:t>(SGD with moment) </a:t>
            </a:r>
            <a:r>
              <a:rPr lang="ru-RU" dirty="0"/>
              <a:t>позволял ускорить и стабилизировать процесс обучения нейронной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Следует предпочтись выбор переменной скорости обучения с целью ускорения обучения и выбора оптимального значения </a:t>
            </a:r>
            <a:r>
              <a:rPr lang="ru-RU" dirty="0" err="1"/>
              <a:t>гиперпараметра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23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585" y="1456347"/>
            <a:ext cx="11286392" cy="5041167"/>
          </a:xfrm>
        </p:spPr>
        <p:txBody>
          <a:bodyPr/>
          <a:lstStyle/>
          <a:p>
            <a:r>
              <a:rPr lang="ru-RU" dirty="0"/>
              <a:t>1.  Укажете на утверждение, </a:t>
            </a:r>
            <a:r>
              <a:rPr lang="ru-RU" u="sng" dirty="0"/>
              <a:t>не соответствующие </a:t>
            </a:r>
            <a:r>
              <a:rPr lang="ru-RU" dirty="0"/>
              <a:t>особенностям архитектуры </a:t>
            </a:r>
            <a:r>
              <a:rPr lang="en-US" dirty="0" err="1"/>
              <a:t>LeNet</a:t>
            </a:r>
            <a:r>
              <a:rPr lang="ru-RU" dirty="0"/>
              <a:t> 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Выборка валидации совпадает с тестовой выборкой.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Расширение числа карт признаков перед использованием слоя </a:t>
            </a:r>
            <a:r>
              <a:rPr lang="ru-RU" dirty="0" err="1"/>
              <a:t>пулинга</a:t>
            </a:r>
            <a:r>
              <a:rPr lang="ru-RU" dirty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полносвязных</a:t>
            </a:r>
            <a:r>
              <a:rPr lang="ru-RU" dirty="0"/>
              <a:t> слоев в части принятия конечных решений сетью по набору выделенных признаков.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Инициализация весовых параметров приводит к снижению вероятности переобучения и ускоряет обучение нейронной сети.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Переменная скорость обучения снижает риск неудачно выбранного начального значения этого параметра.</a:t>
            </a:r>
          </a:p>
          <a:p>
            <a:pPr marL="914400" lvl="1" indent="-457200" algn="just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088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585" y="1456347"/>
            <a:ext cx="11286392" cy="5041167"/>
          </a:xfrm>
        </p:spPr>
        <p:txBody>
          <a:bodyPr/>
          <a:lstStyle/>
          <a:p>
            <a:r>
              <a:rPr lang="ru-RU" dirty="0"/>
              <a:t>2.  Укажете на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соответствующие </a:t>
            </a:r>
            <a:r>
              <a:rPr lang="ru-RU" dirty="0"/>
              <a:t>особенностям обучения нейронных сетей, предложенным в </a:t>
            </a:r>
            <a:r>
              <a:rPr lang="en-US" dirty="0" err="1"/>
              <a:t>LeNet</a:t>
            </a:r>
            <a:r>
              <a:rPr lang="ru-RU" dirty="0"/>
              <a:t>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Использование стохастического градиентного спуска с моментом позволяет нивелировать влияние случайного выбора </a:t>
            </a:r>
            <a:r>
              <a:rPr lang="ru-RU" dirty="0" err="1"/>
              <a:t>батчей</a:t>
            </a:r>
            <a:r>
              <a:rPr lang="ru-RU" dirty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Ранняя остановка может помочь не допустить переобучение нейронной сети.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Переменная скорость обучения используется только для выбора ее оптимального значения, в итоговой попытке обучения от нее отказываются.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Слой </a:t>
            </a:r>
            <a:r>
              <a:rPr lang="ru-RU" dirty="0" err="1"/>
              <a:t>пулигна</a:t>
            </a:r>
            <a:r>
              <a:rPr lang="ru-RU" dirty="0"/>
              <a:t> сжимает без потерь, поэтому нет необходимости в расширении числа карт признаков.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dirty="0"/>
              <a:t>Групповая свертка снижает качество обучения нейронной сети – это вынужденная необходимость.</a:t>
            </a:r>
          </a:p>
          <a:p>
            <a:pPr marL="914400" lvl="1" indent="-457200" algn="just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11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585" y="1456347"/>
            <a:ext cx="11286392" cy="504116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Рассчитайте выход </a:t>
            </a:r>
            <a:r>
              <a:rPr lang="ru-RU" dirty="0" err="1"/>
              <a:t>пулинга</a:t>
            </a:r>
            <a:r>
              <a:rPr lang="ru-RU" dirty="0"/>
              <a:t> 2 на 2 с шагом 2 для входного  изображения с размером 6 на 6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3 на 3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5 на 5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6 на 6</a:t>
            </a:r>
          </a:p>
          <a:p>
            <a:pPr marL="457200" lvl="1" indent="0" algn="just">
              <a:buNone/>
            </a:pPr>
            <a:endParaRPr lang="ru-RU" dirty="0"/>
          </a:p>
          <a:p>
            <a:pPr lvl="0"/>
            <a:r>
              <a:rPr lang="ru-RU" dirty="0"/>
              <a:t>Если на входе </a:t>
            </a:r>
            <a:r>
              <a:rPr lang="ru-RU" dirty="0" err="1"/>
              <a:t>тайл</a:t>
            </a:r>
            <a:r>
              <a:rPr lang="ru-RU" dirty="0"/>
              <a:t> изображения вида [[0,5],[2,-21]] каким будет выход операции макс-</a:t>
            </a:r>
            <a:r>
              <a:rPr lang="ru-RU" dirty="0" err="1"/>
              <a:t>пулинг</a:t>
            </a:r>
            <a:r>
              <a:rPr lang="ru-RU" dirty="0"/>
              <a:t>:</a:t>
            </a:r>
            <a:endParaRPr lang="ru-RU" sz="2400" dirty="0"/>
          </a:p>
          <a:p>
            <a:pPr lvl="1"/>
            <a:r>
              <a:rPr lang="ru-RU" dirty="0"/>
              <a:t>5</a:t>
            </a:r>
            <a:endParaRPr lang="ru-RU" sz="2000" dirty="0"/>
          </a:p>
          <a:p>
            <a:pPr lvl="1"/>
            <a:r>
              <a:rPr lang="ru-RU" dirty="0"/>
              <a:t>21</a:t>
            </a:r>
            <a:endParaRPr lang="ru-RU" sz="2000" dirty="0"/>
          </a:p>
          <a:p>
            <a:pPr lvl="1"/>
            <a:r>
              <a:rPr lang="ru-RU" dirty="0"/>
              <a:t>0</a:t>
            </a:r>
            <a:endParaRPr lang="ru-RU" sz="2000" dirty="0"/>
          </a:p>
          <a:p>
            <a:pPr lvl="1"/>
            <a:r>
              <a:rPr lang="ru-RU" dirty="0"/>
              <a:t>-3.5</a:t>
            </a:r>
            <a:endParaRPr lang="ru-RU" sz="2000" dirty="0"/>
          </a:p>
          <a:p>
            <a:pPr lvl="1"/>
            <a:r>
              <a:rPr lang="ru-RU" dirty="0"/>
              <a:t>3.5</a:t>
            </a:r>
            <a:endParaRPr lang="ru-RU" sz="2000" dirty="0"/>
          </a:p>
          <a:p>
            <a:pPr marL="457200" lvl="1" indent="0" algn="just">
              <a:buNone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057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5303" y="1447801"/>
            <a:ext cx="11286392" cy="5041167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ru-RU" dirty="0"/>
              <a:t>Соотнесите типы </a:t>
            </a:r>
            <a:r>
              <a:rPr lang="en-US" dirty="0"/>
              <a:t>learning rate schedule </a:t>
            </a:r>
          </a:p>
          <a:p>
            <a:pPr marL="457200" lvl="1" indent="0" algn="just">
              <a:buNone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23447"/>
              </p:ext>
            </p:extLst>
          </p:nvPr>
        </p:nvGraphicFramePr>
        <p:xfrm>
          <a:off x="1493615" y="2155359"/>
          <a:ext cx="9530460" cy="421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230">
                  <a:extLst>
                    <a:ext uri="{9D8B030D-6E8A-4147-A177-3AD203B41FA5}">
                      <a16:colId xmlns:a16="http://schemas.microsoft.com/office/drawing/2014/main" val="1841044483"/>
                    </a:ext>
                  </a:extLst>
                </a:gridCol>
                <a:gridCol w="4765230">
                  <a:extLst>
                    <a:ext uri="{9D8B030D-6E8A-4147-A177-3AD203B41FA5}">
                      <a16:colId xmlns:a16="http://schemas.microsoft.com/office/drawing/2014/main" val="1459707351"/>
                    </a:ext>
                  </a:extLst>
                </a:gridCol>
              </a:tblGrid>
              <a:tr h="1052815">
                <a:tc>
                  <a:txBody>
                    <a:bodyPr/>
                    <a:lstStyle/>
                    <a:p>
                      <a:r>
                        <a:rPr lang="ru-RU" dirty="0"/>
                        <a:t>Постоянный</a:t>
                      </a:r>
                      <a:r>
                        <a:rPr lang="ru-RU" baseline="0" dirty="0"/>
                        <a:t> шаг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72544"/>
                  </a:ext>
                </a:extLst>
              </a:tr>
              <a:tr h="1052815">
                <a:tc>
                  <a:txBody>
                    <a:bodyPr/>
                    <a:lstStyle/>
                    <a:p>
                      <a:r>
                        <a:rPr lang="en-US" dirty="0"/>
                        <a:t>Warm-up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277216"/>
                  </a:ext>
                </a:extLst>
              </a:tr>
              <a:tr h="1052815">
                <a:tc>
                  <a:txBody>
                    <a:bodyPr/>
                    <a:lstStyle/>
                    <a:p>
                      <a:r>
                        <a:rPr lang="ru-RU" dirty="0"/>
                        <a:t>ступенчатый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7158"/>
                  </a:ext>
                </a:extLst>
              </a:tr>
              <a:tr h="1052815">
                <a:tc>
                  <a:txBody>
                    <a:bodyPr/>
                    <a:lstStyle/>
                    <a:p>
                      <a:r>
                        <a:rPr lang="ru-RU" dirty="0"/>
                        <a:t>затухающий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890549"/>
                  </a:ext>
                </a:extLst>
              </a:tr>
            </a:tbl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658111"/>
              </p:ext>
            </p:extLst>
          </p:nvPr>
        </p:nvGraphicFramePr>
        <p:xfrm>
          <a:off x="6930640" y="2282839"/>
          <a:ext cx="4020480" cy="1118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565488"/>
              </p:ext>
            </p:extLst>
          </p:nvPr>
        </p:nvGraphicFramePr>
        <p:xfrm>
          <a:off x="6560690" y="2764045"/>
          <a:ext cx="6048314" cy="2203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6114197"/>
              </p:ext>
            </p:extLst>
          </p:nvPr>
        </p:nvGraphicFramePr>
        <p:xfrm>
          <a:off x="5663381" y="1547902"/>
          <a:ext cx="6048314" cy="2049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65466"/>
              </p:ext>
            </p:extLst>
          </p:nvPr>
        </p:nvGraphicFramePr>
        <p:xfrm>
          <a:off x="6740240" y="4836036"/>
          <a:ext cx="6048314" cy="2895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811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</a:t>
                </a:r>
                <a:r>
                  <a:rPr lang="en-US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и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нимальный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Медианный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𝑠𝑜𝑟𝑡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𝑐𝑒𝑛𝑡𝑟𝑎𝑙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𝑣𝑎𝑙𝑢𝑒</m:t>
                        </m:r>
                      </m:e>
                    </m:d>
                  </m:oMath>
                </a14:m>
                <a:endParaRPr lang="ru-RU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K-max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𝑝𝑜𝑜𝑙𝑖𝑛𝑔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𝑠𝑜𝑟𝑡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softstochastic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6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6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6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6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</a:t>
                </a: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					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доп. Нейронной сети.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445" t="-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5ED4D7-D5CF-0C43-978F-F00996EF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1" y="863600"/>
            <a:ext cx="2148996" cy="1422402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B8AF115-DCBA-364E-A76A-F2C93779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6" y="863600"/>
            <a:ext cx="2148994" cy="1422400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0A0AD3D-412F-2449-A8BC-F836F35E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1" y="2286000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263A06D-AE68-7F41-85CB-FDE90951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5" y="2286000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5B7F567-B785-3F40-95B9-A330E909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10" y="3651962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5BF043C-B53E-764F-BB95-520CC87D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4" y="3651961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04FF74C-02EE-1541-909E-29E8855D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04" y="5074360"/>
            <a:ext cx="2148995" cy="1422401"/>
          </a:xfrm>
          <a:prstGeom prst="rect">
            <a:avLst/>
          </a:prstGeom>
          <a:solidFill>
            <a:srgbClr val="F7F7F7"/>
          </a:solidFill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529222-EA21-5F43-B7F5-CB168B37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09" y="5074357"/>
            <a:ext cx="2148998" cy="1422403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6081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9789004" y="856895"/>
            <a:ext cx="2137057" cy="14291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612775" y="2395454"/>
            <a:ext cx="5972663" cy="55876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7640008" y="3638548"/>
            <a:ext cx="2137057" cy="14291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27"/>
          </a:xfrm>
        </p:spPr>
        <p:txBody>
          <a:bodyPr/>
          <a:lstStyle/>
          <a:p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</a:t>
            </a:r>
            <a:r>
              <a:rPr lang="en-US" b="1" dirty="0"/>
              <a:t>Holdout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78892"/>
            <a:ext cx="10981346" cy="4589447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В зависимости от </a:t>
            </a:r>
            <a:r>
              <a:rPr lang="ru-RU" sz="2000" dirty="0" err="1"/>
              <a:t>валидационных</a:t>
            </a:r>
            <a:r>
              <a:rPr lang="ru-RU" sz="2000" dirty="0"/>
              <a:t> данных мы можем получить разную точность, остановиться на разной эпохе обучения.</a:t>
            </a:r>
          </a:p>
          <a:p>
            <a:r>
              <a:rPr lang="ru-RU" sz="2000" b="1" dirty="0"/>
              <a:t>Метод </a:t>
            </a:r>
            <a:r>
              <a:rPr lang="en-US" sz="2000" b="1" dirty="0"/>
              <a:t>Holdout Cross Validation</a:t>
            </a:r>
            <a:endParaRPr lang="ru-RU" sz="2000" b="1" dirty="0"/>
          </a:p>
          <a:p>
            <a:pPr lvl="1"/>
            <a:r>
              <a:rPr lang="ru-RU" sz="2000" dirty="0"/>
              <a:t>Случайное разбиение данных на тренировочные и </a:t>
            </a:r>
            <a:r>
              <a:rPr lang="ru-RU" sz="2000" dirty="0" err="1"/>
              <a:t>валидационные</a:t>
            </a:r>
            <a:r>
              <a:rPr lang="ru-RU" sz="2000" dirty="0"/>
              <a:t>.</a:t>
            </a:r>
          </a:p>
          <a:p>
            <a:pPr lvl="2"/>
            <a:r>
              <a:rPr lang="ru-RU" sz="1800" dirty="0"/>
              <a:t>Как правило 30% для </a:t>
            </a:r>
            <a:r>
              <a:rPr lang="ru-RU" sz="1800" dirty="0" err="1"/>
              <a:t>валидации</a:t>
            </a:r>
            <a:r>
              <a:rPr lang="ru-RU" sz="1800" dirty="0"/>
              <a:t>.</a:t>
            </a:r>
          </a:p>
          <a:p>
            <a:pPr lvl="2"/>
            <a:r>
              <a:rPr lang="ru-RU" sz="1800" dirty="0"/>
              <a:t>Для небольших наборов данных можно делить 50%/50%.</a:t>
            </a:r>
          </a:p>
          <a:p>
            <a:pPr lvl="2"/>
            <a:r>
              <a:rPr lang="ru-RU" sz="1800" dirty="0"/>
              <a:t>Самый популярный метод </a:t>
            </a:r>
            <a:r>
              <a:rPr lang="ru-RU" sz="1800" dirty="0" err="1"/>
              <a:t>валидации</a:t>
            </a:r>
            <a:r>
              <a:rPr lang="ru-RU" sz="1800" dirty="0"/>
              <a:t>.</a:t>
            </a:r>
            <a:endParaRPr lang="en-US" sz="1800" dirty="0"/>
          </a:p>
          <a:p>
            <a:pPr lvl="1"/>
            <a:r>
              <a:rPr lang="ru-RU" sz="2000" dirty="0"/>
              <a:t>Основное достоинство: </a:t>
            </a:r>
            <a:endParaRPr lang="en-US" sz="2000" dirty="0"/>
          </a:p>
          <a:p>
            <a:pPr lvl="2"/>
            <a:r>
              <a:rPr lang="ru-RU" sz="1800" dirty="0"/>
              <a:t>простота, отсутствие дополнительных требований. </a:t>
            </a:r>
          </a:p>
          <a:p>
            <a:pPr lvl="1"/>
            <a:r>
              <a:rPr lang="ru-RU" sz="2000" dirty="0"/>
              <a:t>Недостатки: </a:t>
            </a:r>
            <a:endParaRPr lang="en-US" sz="2000" dirty="0"/>
          </a:p>
          <a:p>
            <a:pPr lvl="2"/>
            <a:r>
              <a:rPr lang="ru-RU" dirty="0"/>
              <a:t>хорошо подходит только для больших наборов данных;</a:t>
            </a:r>
          </a:p>
          <a:p>
            <a:pPr lvl="2"/>
            <a:r>
              <a:rPr lang="ru-RU" dirty="0"/>
              <a:t>Плохо подходит для несбалансированных данных;</a:t>
            </a:r>
          </a:p>
          <a:p>
            <a:pPr lvl="2"/>
            <a:r>
              <a:rPr lang="ru-RU" dirty="0"/>
              <a:t>Плохо подходит для обоснования выбора модели;</a:t>
            </a:r>
          </a:p>
          <a:p>
            <a:pPr lvl="2"/>
            <a:r>
              <a:rPr lang="ru-RU" dirty="0"/>
              <a:t>Результаты могут быть смещенными, </a:t>
            </a:r>
          </a:p>
          <a:p>
            <a:pPr lvl="3"/>
            <a:r>
              <a:rPr lang="ru-RU" sz="2000" dirty="0"/>
              <a:t>результаты зависят от разбиения</a:t>
            </a:r>
            <a:r>
              <a:rPr lang="ru-RU" dirty="0"/>
              <a:t>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3" y="3473615"/>
            <a:ext cx="4408961" cy="257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1039" y="3550920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Процедура ранней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27523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20392"/>
            <a:ext cx="10515600" cy="814195"/>
          </a:xfrm>
        </p:spPr>
        <p:txBody>
          <a:bodyPr>
            <a:normAutofit/>
          </a:bodyPr>
          <a:lstStyle/>
          <a:p>
            <a:pPr lvl="0"/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K-</a:t>
            </a:r>
            <a:r>
              <a:rPr lang="ru-RU" altLang="ru-RU" b="1" dirty="0" err="1">
                <a:solidFill>
                  <a:srgbClr val="000000"/>
                </a:solidFill>
              </a:rPr>
              <a:t>fold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59" y="1087880"/>
            <a:ext cx="11387841" cy="534112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Данные разбиваются на </a:t>
            </a:r>
            <a:r>
              <a:rPr lang="en-US" altLang="ru-RU" sz="2000" b="1" dirty="0">
                <a:solidFill>
                  <a:srgbClr val="000000"/>
                </a:solidFill>
              </a:rPr>
              <a:t>k </a:t>
            </a:r>
            <a:r>
              <a:rPr lang="ru-RU" altLang="ru-RU" sz="2000" b="1" dirty="0">
                <a:solidFill>
                  <a:srgbClr val="000000"/>
                </a:solidFill>
              </a:rPr>
              <a:t>равных частей </a:t>
            </a:r>
            <a:r>
              <a:rPr lang="en-US" altLang="ru-RU" sz="2000" b="1" dirty="0">
                <a:solidFill>
                  <a:srgbClr val="000000"/>
                </a:solidFill>
              </a:rPr>
              <a:t>(fold).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Тренировочная часть выбирается как </a:t>
            </a:r>
            <a:r>
              <a:rPr lang="en-US" altLang="ru-RU" sz="2000" b="1" dirty="0">
                <a:solidFill>
                  <a:srgbClr val="000000"/>
                </a:solidFill>
              </a:rPr>
              <a:t>k-1 </a:t>
            </a:r>
            <a:r>
              <a:rPr lang="ru-RU" altLang="ru-RU" sz="2000" b="1" dirty="0">
                <a:solidFill>
                  <a:srgbClr val="000000"/>
                </a:solidFill>
              </a:rPr>
              <a:t>групп, и оставшаяся одну часть как </a:t>
            </a:r>
            <a:r>
              <a:rPr lang="ru-RU" altLang="ru-RU" sz="2000" b="1" dirty="0" err="1">
                <a:solidFill>
                  <a:srgbClr val="000000"/>
                </a:solidFill>
              </a:rPr>
              <a:t>валидация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rgbClr val="000000"/>
                </a:solidFill>
              </a:rPr>
              <a:t>k</a:t>
            </a:r>
            <a:r>
              <a:rPr lang="ru-RU" altLang="ru-RU" sz="2000" dirty="0">
                <a:solidFill>
                  <a:srgbClr val="000000"/>
                </a:solidFill>
              </a:rPr>
              <a:t> частей (обучение </a:t>
            </a:r>
            <a:r>
              <a:rPr lang="en-US" altLang="ru-RU" sz="2000" dirty="0">
                <a:solidFill>
                  <a:srgbClr val="000000"/>
                </a:solidFill>
              </a:rPr>
              <a:t>k </a:t>
            </a:r>
            <a:r>
              <a:rPr lang="ru-RU" altLang="ru-RU" sz="2000" dirty="0">
                <a:solidFill>
                  <a:srgbClr val="000000"/>
                </a:solidFill>
              </a:rPr>
              <a:t>раз).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Средняя ошибка показатель качества работы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Чем выше число частей, тем менее смещенные результаты оценки.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Как правило </a:t>
            </a:r>
            <a:r>
              <a:rPr lang="en-US" altLang="ru-RU" sz="1800" dirty="0">
                <a:solidFill>
                  <a:srgbClr val="000000"/>
                </a:solidFill>
              </a:rPr>
              <a:t>k=10</a:t>
            </a:r>
            <a:r>
              <a:rPr lang="ru-RU" altLang="ru-RU" sz="1800" dirty="0">
                <a:solidFill>
                  <a:srgbClr val="000000"/>
                </a:solidFill>
              </a:rPr>
              <a:t> (10% на </a:t>
            </a:r>
            <a:r>
              <a:rPr lang="ru-RU" altLang="ru-RU" sz="1800" dirty="0" err="1">
                <a:solidFill>
                  <a:srgbClr val="000000"/>
                </a:solidFill>
              </a:rPr>
              <a:t>валидацию</a:t>
            </a:r>
            <a:r>
              <a:rPr lang="ru-RU" altLang="ru-RU" sz="1800" dirty="0">
                <a:solidFill>
                  <a:srgbClr val="000000"/>
                </a:solidFill>
              </a:rPr>
              <a:t> за раз)</a:t>
            </a:r>
            <a:r>
              <a:rPr lang="en-US" altLang="ru-RU" sz="1800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Основные достоинства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Хорошо работает для небольших наборов данных.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Все данные участвуют как в тренировке, как и в тесте.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Более точная оценка качества работы модели, чем для </a:t>
            </a:r>
            <a:r>
              <a:rPr lang="en-US" altLang="ru-RU" sz="1800" b="1" dirty="0" err="1">
                <a:solidFill>
                  <a:srgbClr val="000000"/>
                </a:solidFill>
              </a:rPr>
              <a:t>HoldOut</a:t>
            </a:r>
            <a:r>
              <a:rPr lang="en-US" altLang="ru-RU" sz="1800" b="1" dirty="0">
                <a:solidFill>
                  <a:srgbClr val="000000"/>
                </a:solidFill>
              </a:rPr>
              <a:t>.</a:t>
            </a:r>
            <a:endParaRPr lang="ru-RU" altLang="ru-RU" sz="1800" b="1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Метод может быть использован для</a:t>
            </a:r>
            <a:r>
              <a:rPr lang="en-US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>
                <a:solidFill>
                  <a:srgbClr val="000000"/>
                </a:solidFill>
              </a:rPr>
              <a:t>обоснованного выбора моделей или </a:t>
            </a:r>
            <a:r>
              <a:rPr lang="ru-RU" altLang="ru-RU" sz="1800" dirty="0" err="1">
                <a:solidFill>
                  <a:srgbClr val="000000"/>
                </a:solidFill>
              </a:rPr>
              <a:t>гиперпараметров</a:t>
            </a:r>
            <a:r>
              <a:rPr lang="ru-RU" altLang="ru-RU" sz="1800" dirty="0">
                <a:solidFill>
                  <a:srgbClr val="000000"/>
                </a:solidFill>
              </a:rPr>
              <a:t>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Основной недостаток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большое время работы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и плохо подходит для несбалансированных данных.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CDAAF-8B17-CF4D-BFAF-A6DED5222A28}"/>
              </a:ext>
            </a:extLst>
          </p:cNvPr>
          <p:cNvSpPr txBox="1"/>
          <p:nvPr/>
        </p:nvSpPr>
        <p:spPr>
          <a:xfrm>
            <a:off x="8299048" y="5671595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LOP (LOO)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3191A8-6AF9-804A-9CBD-558F8E58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48" y="2053961"/>
            <a:ext cx="4188780" cy="28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</a:t>
            </a:r>
            <a:r>
              <a:rPr lang="en-US" sz="2000" dirty="0" smtClean="0">
                <a:solidFill>
                  <a:schemeClr val="bg1"/>
                </a:solidFill>
              </a:rPr>
              <a:t>um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19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модификаций </a:t>
            </a:r>
            <a:r>
              <a:rPr lang="en-US" b="1" dirty="0"/>
              <a:t>K-fold</a:t>
            </a:r>
            <a:r>
              <a:rPr lang="ru-RU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839" y="1179320"/>
            <a:ext cx="10823961" cy="5341121"/>
          </a:xfrm>
        </p:spPr>
        <p:txBody>
          <a:bodyPr>
            <a:normAutofit/>
          </a:bodyPr>
          <a:lstStyle/>
          <a:p>
            <a:r>
              <a:rPr lang="ru-RU" sz="2000" b="1" dirty="0"/>
              <a:t>Случайный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повторяющаяся случайная выборка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отличии от традиционного </a:t>
            </a:r>
            <a:r>
              <a:rPr lang="en-US" sz="2000" b="1" dirty="0"/>
              <a:t>K-fold</a:t>
            </a:r>
            <a:r>
              <a:rPr lang="ru-RU" sz="2000" b="1" dirty="0"/>
              <a:t> </a:t>
            </a:r>
            <a:r>
              <a:rPr lang="ru-RU" sz="2000" dirty="0"/>
              <a:t>данные</a:t>
            </a:r>
            <a:r>
              <a:rPr lang="ru-RU" sz="2000" b="1" dirty="0"/>
              <a:t> </a:t>
            </a:r>
            <a:r>
              <a:rPr lang="ru-RU" sz="2000" dirty="0"/>
              <a:t>в выборках формируются случайно </a:t>
            </a:r>
            <a:r>
              <a:rPr lang="en-US" sz="2000" b="1" dirty="0"/>
              <a:t>K-</a:t>
            </a:r>
            <a:r>
              <a:rPr lang="ru-RU" sz="2000" dirty="0"/>
              <a:t> раз.</a:t>
            </a:r>
          </a:p>
          <a:p>
            <a:pPr lvl="1"/>
            <a:r>
              <a:rPr lang="ru-RU" sz="2000" dirty="0"/>
              <a:t>Достоинство – можно выбрать размер тренировки и </a:t>
            </a:r>
            <a:r>
              <a:rPr lang="ru-RU" sz="2000" dirty="0" err="1"/>
              <a:t>валидации</a:t>
            </a:r>
            <a:r>
              <a:rPr lang="ru-RU" sz="2000" dirty="0"/>
              <a:t> произвольно, при том, что число попыток не ограничено.</a:t>
            </a:r>
          </a:p>
          <a:p>
            <a:pPr lvl="1"/>
            <a:r>
              <a:rPr lang="ru-RU" sz="2000" dirty="0"/>
              <a:t>Подходит для очень маленьких наборов данных (если выбирать с возвратом значений).</a:t>
            </a:r>
          </a:p>
          <a:p>
            <a:r>
              <a:rPr lang="ru-RU" sz="2000" b="1" dirty="0"/>
              <a:t>Сбалансированный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стратифицированный</a:t>
            </a:r>
            <a:r>
              <a:rPr lang="en-US" sz="2000" b="1" dirty="0"/>
              <a:t> k-fold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каждую из к групп данные выбираются независимо по каждому классу.</a:t>
            </a:r>
          </a:p>
          <a:p>
            <a:pPr lvl="1"/>
            <a:r>
              <a:rPr lang="ru-RU" sz="2000" dirty="0"/>
              <a:t>Таким образом, можно создать сбалансированные выборки.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50" y="4153257"/>
            <a:ext cx="3617670" cy="210955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9839" y="3989261"/>
            <a:ext cx="783518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LpOCV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 (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Leave-one-out, LOO)</a:t>
            </a:r>
            <a:endParaRPr lang="ru-RU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Обучение происходит на всей –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выборке, и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экземпляров для теста.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= 1;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Достоинство: наименьшее смещение оценки результатов производительности модели.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выбора и строгого обоснования моделей.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очень маленьких выборок.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Недостаток – требует много машин-часов на обучение.</a:t>
            </a:r>
          </a:p>
        </p:txBody>
      </p:sp>
    </p:spTree>
    <p:extLst>
      <p:ext uri="{BB962C8B-B14F-4D97-AF65-F5344CB8AC3E}">
        <p14:creationId xmlns:p14="http://schemas.microsoft.com/office/powerpoint/2010/main" val="17025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7300" y="1873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Операция </a:t>
            </a:r>
            <a:r>
              <a:rPr lang="en-US" sz="4800" b="1" dirty="0"/>
              <a:t>Max Pooling</a:t>
            </a:r>
            <a:endParaRPr lang="ru-RU" sz="4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404600" cy="54991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000" dirty="0">
                <a:cs typeface="Times New Roman" panose="02020603050405020304" pitchFamily="18" charset="0"/>
              </a:rPr>
              <a:t>Наиболее популярная техника это </a:t>
            </a:r>
            <a:r>
              <a:rPr lang="en-US" sz="2000" dirty="0">
                <a:cs typeface="Times New Roman" panose="02020603050405020304" pitchFamily="18" charset="0"/>
              </a:rPr>
              <a:t>max pooling</a:t>
            </a: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000" dirty="0">
                <a:cs typeface="Times New Roman" panose="02020603050405020304" pitchFamily="18" charset="0"/>
              </a:rPr>
              <a:t>Предполагается, что из группы наиболее информативен наиболее интенсивный пиксель – для него меньше всего шумов и помех.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dirty="0">
                <a:cs typeface="Times New Roman" panose="02020603050405020304" pitchFamily="18" charset="0"/>
              </a:rPr>
              <a:t>То есть техника </a:t>
            </a:r>
            <a:r>
              <a:rPr lang="en-US" sz="1800" dirty="0">
                <a:cs typeface="Times New Roman" panose="02020603050405020304" pitchFamily="18" charset="0"/>
              </a:rPr>
              <a:t>Max Pooling </a:t>
            </a:r>
            <a:r>
              <a:rPr lang="ru-RU" sz="1800" dirty="0">
                <a:cs typeface="Times New Roman" panose="02020603050405020304" pitchFamily="18" charset="0"/>
              </a:rPr>
              <a:t>осуществляет снижение шумов.</a:t>
            </a:r>
            <a:r>
              <a:rPr lang="en-US" sz="1800" dirty="0">
                <a:cs typeface="Times New Roman" panose="02020603050405020304" pitchFamily="18" charset="0"/>
              </a:rPr>
              <a:t> </a:t>
            </a:r>
            <a:endParaRPr lang="ru-RU" sz="1800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dirty="0">
                <a:cs typeface="Times New Roman" panose="02020603050405020304" pitchFamily="18" charset="0"/>
              </a:rPr>
              <a:t>По сути эта техника – робастная статистики. Так как в классическом подходе мы использовали корень суммы квадратов. </a:t>
            </a:r>
            <a:endParaRPr lang="en-US" sz="18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602038"/>
            <a:ext cx="5323596" cy="2938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338184" y="3015199"/>
                <a:ext cx="6096000" cy="23704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i="1" dirty="0"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	</a:t>
                </a:r>
                <a:r>
                  <a:rPr lang="en-US" dirty="0"/>
                  <a:t>F – </a:t>
                </a:r>
                <a:r>
                  <a:rPr lang="ru-RU" dirty="0"/>
                  <a:t>размер ядра </a:t>
                </a:r>
                <a:r>
                  <a:rPr lang="ru-RU" dirty="0" err="1"/>
                  <a:t>пулинга</a:t>
                </a:r>
                <a:r>
                  <a:rPr lang="ru-RU" dirty="0"/>
                  <a:t>;</a:t>
                </a:r>
              </a:p>
              <a:p>
                <a:r>
                  <a:rPr lang="ru-RU" dirty="0"/>
                  <a:t>	</a:t>
                </a:r>
                <a:r>
                  <a:rPr lang="en-US" dirty="0"/>
                  <a:t>S – </a:t>
                </a:r>
                <a:r>
                  <a:rPr lang="ru-RU" dirty="0"/>
                  <a:t>шаг </a:t>
                </a:r>
                <a:r>
                  <a:rPr lang="ru-RU" dirty="0" err="1"/>
                  <a:t>пулинга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84" y="3015199"/>
                <a:ext cx="6096000" cy="2370457"/>
              </a:xfrm>
              <a:prstGeom prst="rect">
                <a:avLst/>
              </a:prstGeom>
              <a:blipFill>
                <a:blip r:embed="rId3"/>
                <a:stretch>
                  <a:fillRect l="-900" t="-1804" b="-2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9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b="1" dirty="0"/>
              <a:t>Виды глобального </a:t>
            </a:r>
            <a:r>
              <a:rPr lang="ru-RU" b="1" dirty="0" err="1"/>
              <a:t>пулинга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7697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Global Average Pooling (GAP)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dirty="0"/>
                          <m:t> </m:t>
                        </m:r>
                      </m:e>
                    </m:nary>
                  </m:oMath>
                </a14:m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b="1" dirty="0"/>
                  <a:t>Наиболее популярная техника.</a:t>
                </a:r>
                <a:endParaRPr lang="en-US" sz="1600" b="1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Global Max Pooling (GMP)</a:t>
                </a:r>
                <a:r>
                  <a:rPr lang="ru-R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endParaRPr lang="ru-RU" sz="2000" dirty="0"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>
                    <a:cs typeface="Times New Roman" panose="02020603050405020304" pitchFamily="18" charset="0"/>
                  </a:rPr>
                  <a:t>Не популярная техника.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Global K-Max Pooling (GMP)</a:t>
                </a:r>
                <a:r>
                  <a:rPr lang="ru-RU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𝑀𝐴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 - </a:t>
                </a:r>
                <a:r>
                  <a:rPr lang="ru-RU" sz="2000" dirty="0">
                    <a:cs typeface="Times New Roman" panose="02020603050405020304" pitchFamily="18" charset="0"/>
                  </a:rPr>
                  <a:t>деление карты на несколько частей и  макс. с каждой.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>
                    <a:cs typeface="Times New Roman" panose="02020603050405020304" pitchFamily="18" charset="0"/>
                  </a:rPr>
                  <a:t>Не популярная техника.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b="1" dirty="0">
                    <a:cs typeface="Times New Roman" panose="02020603050405020304" pitchFamily="18" charset="0"/>
                  </a:rPr>
                  <a:t>Пирамидальный </a:t>
                </a:r>
                <a:r>
                  <a:rPr lang="ru-RU" sz="2000" b="1" dirty="0" err="1">
                    <a:cs typeface="Times New Roman" panose="02020603050405020304" pitchFamily="18" charset="0"/>
                  </a:rPr>
                  <a:t>пулинг</a:t>
                </a:r>
                <a:r>
                  <a:rPr lang="ru-RU" sz="2000" dirty="0">
                    <a:cs typeface="Times New Roman" panose="02020603050405020304" pitchFamily="18" charset="0"/>
                  </a:rPr>
                  <a:t>: Разные виды макс-</a:t>
                </a:r>
                <a:r>
                  <a:rPr lang="ru-RU" sz="2000" dirty="0" err="1">
                    <a:cs typeface="Times New Roman" panose="02020603050405020304" pitchFamily="18" charset="0"/>
                  </a:rPr>
                  <a:t>пулинга</a:t>
                </a:r>
                <a:r>
                  <a:rPr lang="ru-RU" sz="2000" dirty="0">
                    <a:cs typeface="Times New Roman" panose="02020603050405020304" pitchFamily="18" charset="0"/>
                  </a:rPr>
                  <a:t>.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>
                  <a:cs typeface="Times New Roman" panose="02020603050405020304" pitchFamily="18" charset="0"/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endParaRPr lang="en-US" sz="16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769725" cy="5499100"/>
              </a:xfrm>
              <a:blipFill>
                <a:blip r:embed="rId2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3100387"/>
            <a:ext cx="4667250" cy="3609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68" y="3629899"/>
            <a:ext cx="5673468" cy="25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620" y="300010"/>
            <a:ext cx="10134599" cy="369294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Метод</a:t>
            </a:r>
            <a:r>
              <a:rPr lang="en-US" sz="3600" b="1" dirty="0"/>
              <a:t> </a:t>
            </a:r>
            <a:r>
              <a:rPr lang="ru-RU" sz="3600" b="1" dirty="0"/>
              <a:t>стохастического градиентного спуска.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5739" y="934224"/>
                <a:ext cx="11262360" cy="6061434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работы с неполной выборкой и статистикой</a:t>
                </a:r>
                <a:r>
                  <a:rPr lang="en-US" sz="2000" b="1" dirty="0"/>
                  <a:t> (</a:t>
                </a:r>
                <a:r>
                  <a:rPr lang="en-US" sz="2000" dirty="0"/>
                  <a:t>Stochastic gradient descent, SGD)</a:t>
                </a:r>
                <a:r>
                  <a:rPr lang="ru-RU" sz="2000" dirty="0"/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Стохастический градиент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/>
                        <a:ea typeface="Cambria Math"/>
                      </a:rPr>
                      <m:t>EV</m:t>
                    </m:r>
                    <m:r>
                      <a:rPr lang="en-US" sz="2000" dirty="0">
                        <a:latin typeface="Cambria Math"/>
                        <a:ea typeface="Cambria Math"/>
                      </a:rPr>
                      <m:t>{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20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𝐸𝑉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мат. ожидание, для стохастических функций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b="1" dirty="0"/>
                  <a:t>Пакетный градиент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ru-RU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000" i="1" dirty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ru-RU" sz="2000" dirty="0">
                            <a:latin typeface="Cambria Math"/>
                          </a:rPr>
                          <m:t>𝛻</m:t>
                        </m:r>
                        <m:r>
                          <a:rPr lang="ru-RU" sz="2000" i="1" dirty="0" err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20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i="1" dirty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000" i="1" dirty="0">
                        <a:latin typeface="Cambria Math"/>
                      </a:rPr>
                      <m:t>&lt;</m:t>
                    </m:r>
                    <m:r>
                      <a:rPr lang="en-US" sz="2000" i="1" dirty="0">
                        <a:latin typeface="Cambria Math"/>
                      </a:rPr>
                      <m:t>𝑁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739" y="934224"/>
                <a:ext cx="11262360" cy="6061434"/>
              </a:xfrm>
              <a:blipFill>
                <a:blip r:embed="rId2"/>
                <a:stretch>
                  <a:fillRect l="-487" t="-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63" y="2837180"/>
            <a:ext cx="2255521" cy="225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71" y="2625920"/>
            <a:ext cx="2524888" cy="252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0" y="2874017"/>
            <a:ext cx="3771409" cy="19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5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5844</TotalTime>
  <Words>1130</Words>
  <Application>Microsoft Office PowerPoint</Application>
  <PresentationFormat>Широкоэкранный</PresentationFormat>
  <Paragraphs>244</Paragraphs>
  <Slides>23</Slides>
  <Notes>0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Вопросы повышенной сложности</vt:lpstr>
      <vt:lpstr>Виды операций локального Pooling</vt:lpstr>
      <vt:lpstr>Особенности валидации Holdout </vt:lpstr>
      <vt:lpstr>Особенности валидации K-fold  </vt:lpstr>
      <vt:lpstr>Особенности валидации модификаций K-fold </vt:lpstr>
      <vt:lpstr>Операция Max Pooling</vt:lpstr>
      <vt:lpstr>Виды глобального пулинга</vt:lpstr>
      <vt:lpstr>Метод стохастического градиентного спуска.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405</cp:revision>
  <dcterms:created xsi:type="dcterms:W3CDTF">2021-09-13T05:13:58Z</dcterms:created>
  <dcterms:modified xsi:type="dcterms:W3CDTF">2023-10-11T15:15:59Z</dcterms:modified>
</cp:coreProperties>
</file>